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2"/>
  </p:notesMasterIdLst>
  <p:handoutMasterIdLst>
    <p:handoutMasterId r:id="rId23"/>
  </p:handoutMasterIdLst>
  <p:sldIdLst>
    <p:sldId id="298" r:id="rId2"/>
    <p:sldId id="327" r:id="rId3"/>
    <p:sldId id="328" r:id="rId4"/>
    <p:sldId id="311" r:id="rId5"/>
    <p:sldId id="330" r:id="rId6"/>
    <p:sldId id="301" r:id="rId7"/>
    <p:sldId id="331" r:id="rId8"/>
    <p:sldId id="326" r:id="rId9"/>
    <p:sldId id="302" r:id="rId10"/>
    <p:sldId id="322" r:id="rId11"/>
    <p:sldId id="335" r:id="rId12"/>
    <p:sldId id="336" r:id="rId13"/>
    <p:sldId id="337" r:id="rId14"/>
    <p:sldId id="338" r:id="rId15"/>
    <p:sldId id="339" r:id="rId16"/>
    <p:sldId id="340" r:id="rId17"/>
    <p:sldId id="332" r:id="rId18"/>
    <p:sldId id="333" r:id="rId19"/>
    <p:sldId id="334" r:id="rId20"/>
    <p:sldId id="315" r:id="rId21"/>
  </p:sldIdLst>
  <p:sldSz cx="9144000" cy="6858000" type="screen4x3"/>
  <p:notesSz cx="7010400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A9C3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64" autoAdjust="0"/>
    <p:restoredTop sz="86197" autoAdjust="0"/>
  </p:normalViewPr>
  <p:slideViewPr>
    <p:cSldViewPr>
      <p:cViewPr varScale="1">
        <p:scale>
          <a:sx n="98" d="100"/>
          <a:sy n="98" d="100"/>
        </p:scale>
        <p:origin x="-7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914" y="-72"/>
      </p:cViewPr>
      <p:guideLst>
        <p:guide orient="horz" pos="2952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0198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096000" y="0"/>
            <a:ext cx="91281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900"/>
            </a:lvl1pPr>
          </a:lstStyle>
          <a:p>
            <a:pPr>
              <a:defRPr/>
            </a:pPr>
            <a:fld id="{A9233B7B-821A-4C07-BAAE-6272F92BD204}" type="datetime1">
              <a:rPr lang="en-US"/>
              <a:pPr>
                <a:defRPr/>
              </a:pPr>
              <a:t>7/22/11</a:t>
            </a:fld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900"/>
            </a:lvl1pPr>
          </a:lstStyle>
          <a:p>
            <a:pPr>
              <a:defRPr/>
            </a:pPr>
            <a:r>
              <a:rPr lang="en-US"/>
              <a:t>Copyright©2008 SugarCRM, Inc. All rights reserved.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900"/>
            </a:lvl1pPr>
          </a:lstStyle>
          <a:p>
            <a:pPr>
              <a:defRPr/>
            </a:pPr>
            <a:fld id="{4D7D7E47-C0DC-4661-BD2A-819431C39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96018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0198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248400" y="0"/>
            <a:ext cx="76041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800"/>
            </a:lvl1pPr>
          </a:lstStyle>
          <a:p>
            <a:pPr>
              <a:defRPr/>
            </a:pPr>
            <a:fld id="{40E3293F-9458-481D-9C61-D1693A7BF94E}" type="datetime1">
              <a:rPr lang="en-US"/>
              <a:pPr>
                <a:defRPr/>
              </a:pPr>
              <a:t>7/22/11</a:t>
            </a:fld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703263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52938"/>
            <a:ext cx="560705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800"/>
            </a:lvl1pPr>
          </a:lstStyle>
          <a:p>
            <a:pPr>
              <a:defRPr/>
            </a:pPr>
            <a:r>
              <a:rPr lang="en-US"/>
              <a:t>Copyright©2008 SugarCRM, Inc. All rights reserved.</a:t>
            </a:r>
            <a:endParaRPr lang="en-US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800"/>
            </a:lvl1pPr>
          </a:lstStyle>
          <a:p>
            <a:pPr>
              <a:defRPr/>
            </a:pPr>
            <a:fld id="{C76AD226-3461-4B68-A65E-C01A87899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266255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0E3293F-9458-481D-9C61-D1693A7BF94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Copyright©2008 SugarCRM,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D226-3461-4B68-A65E-C01A87899B6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CRM is not about technology but</a:t>
            </a:r>
            <a:r>
              <a:rPr lang="en-US" baseline="0" dirty="0" smtClean="0"/>
              <a:t> </a:t>
            </a:r>
            <a:r>
              <a:rPr lang="en-US" dirty="0" smtClean="0"/>
              <a:t>all about</a:t>
            </a:r>
            <a:r>
              <a:rPr lang="en-US" baseline="0" dirty="0" smtClean="0"/>
              <a:t> Customers, YOUR Customers.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40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User base is diverse, likes different offerings, and will move between them.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Lots of choices ( Web Servers / </a:t>
            </a:r>
            <a:r>
              <a:rPr lang="en-US" dirty="0" err="1" smtClean="0"/>
              <a:t>OSes</a:t>
            </a:r>
            <a:r>
              <a:rPr lang="en-US" baseline="0" dirty="0" smtClean="0"/>
              <a:t> / Databases / PHP versions ) as well as </a:t>
            </a:r>
            <a:r>
              <a:rPr lang="en-US" baseline="0" dirty="0" err="1" smtClean="0"/>
              <a:t>config</a:t>
            </a:r>
            <a:r>
              <a:rPr lang="en-US" baseline="0" dirty="0" smtClean="0"/>
              <a:t> possibilities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Have to cover lots of platforms; can rely on particular hardware or software being available.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0E3293F-9458-481D-9C61-D1693A7BF94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Copyright©2008 SugarCRM,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D226-3461-4B68-A65E-C01A87899B6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User base is diverse, likes different offerings, and will move between them.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Lots of choices ( Web Servers / </a:t>
            </a:r>
            <a:r>
              <a:rPr lang="en-US" dirty="0" err="1" smtClean="0"/>
              <a:t>OSes</a:t>
            </a:r>
            <a:r>
              <a:rPr lang="en-US" baseline="0" dirty="0" smtClean="0"/>
              <a:t> / Databases / PHP versions ) as well as </a:t>
            </a:r>
            <a:r>
              <a:rPr lang="en-US" baseline="0" dirty="0" err="1" smtClean="0"/>
              <a:t>config</a:t>
            </a:r>
            <a:r>
              <a:rPr lang="en-US" baseline="0" dirty="0" smtClean="0"/>
              <a:t> possibilities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Have to cover lots of platforms; can rely on particular hardware or software being available.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0E3293F-9458-481D-9C61-D1693A7BF94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Copyright©2008 SugarCRM,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D226-3461-4B68-A65E-C01A87899B6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User base is diverse, likes different offerings, and will move between them.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Lots of choices ( Web Servers / </a:t>
            </a:r>
            <a:r>
              <a:rPr lang="en-US" dirty="0" err="1" smtClean="0"/>
              <a:t>OSes</a:t>
            </a:r>
            <a:r>
              <a:rPr lang="en-US" baseline="0" dirty="0" smtClean="0"/>
              <a:t> / Databases / PHP versions ) as well as </a:t>
            </a:r>
            <a:r>
              <a:rPr lang="en-US" baseline="0" dirty="0" err="1" smtClean="0"/>
              <a:t>config</a:t>
            </a:r>
            <a:r>
              <a:rPr lang="en-US" baseline="0" dirty="0" smtClean="0"/>
              <a:t> possibilities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Have to cover lots of platforms; can rely on particular hardware or software being available.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0E3293F-9458-481D-9C61-D1693A7BF94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Copyright©2008 SugarCRM,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D226-3461-4B68-A65E-C01A87899B6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0E3293F-9458-481D-9C61-D1693A7BF94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Copyright©2008 SugarCRM,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D226-3461-4B68-A65E-C01A87899B6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586740" y="3886200"/>
            <a:ext cx="7970520" cy="1143000"/>
          </a:xfrm>
        </p:spPr>
        <p:txBody>
          <a:bodyPr lIns="91440" rIns="91440"/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86740" y="5105400"/>
            <a:ext cx="7970520" cy="838200"/>
          </a:xfrm>
        </p:spPr>
        <p:txBody>
          <a:bodyPr anchor="ctr"/>
          <a:lstStyle>
            <a:lvl1pPr marL="0" indent="0" algn="ctr">
              <a:buFontTx/>
              <a:buNone/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0" y="6705600"/>
            <a:ext cx="2286000" cy="152400"/>
          </a:xfrm>
        </p:spPr>
        <p:txBody>
          <a:bodyPr anchor="ctr"/>
          <a:lstStyle>
            <a:lvl1pPr algn="ctr">
              <a:defRPr sz="800" smtClean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@2010 </a:t>
            </a:r>
            <a:r>
              <a:rPr lang="en-US" dirty="0"/>
              <a:t>SugarCRM Inc. All rights reserved.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762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029200"/>
          </a:xfrm>
        </p:spPr>
        <p:txBody>
          <a:bodyPr/>
          <a:lstStyle>
            <a:lvl1pPr>
              <a:spcBef>
                <a:spcPts val="0"/>
              </a:spcBef>
              <a:buFontTx/>
              <a:buBlip>
                <a:blip r:embed="rId3"/>
              </a:buBlip>
              <a:defRPr/>
            </a:lvl1pPr>
            <a:lvl2pPr>
              <a:spcBef>
                <a:spcPts val="300"/>
              </a:spcBef>
              <a:buFontTx/>
              <a:buBlip>
                <a:blip r:embed="rId4"/>
              </a:buBlip>
              <a:defRPr/>
            </a:lvl2pPr>
            <a:lvl3pPr>
              <a:spcBef>
                <a:spcPts val="300"/>
              </a:spcBef>
              <a:buFontTx/>
              <a:buBlip>
                <a:blip r:embed="rId5"/>
              </a:buBlip>
              <a:defRPr/>
            </a:lvl3pPr>
            <a:lvl4pPr>
              <a:spcBef>
                <a:spcPts val="300"/>
              </a:spcBef>
              <a:defRPr/>
            </a:lvl4pPr>
            <a:lvl5pPr>
              <a:spcBef>
                <a:spcPts val="3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53200"/>
            <a:ext cx="990600" cy="168275"/>
          </a:xfrm>
        </p:spPr>
        <p:txBody>
          <a:bodyPr l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B9509F8-F665-4822-83B5-B9EF90AD3698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43200" y="6553200"/>
            <a:ext cx="2286000" cy="168275"/>
          </a:xfrm>
        </p:spPr>
        <p:txBody>
          <a:bodyPr/>
          <a:lstStyle>
            <a:lvl1pPr>
              <a:defRPr dirty="0"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@2010 </a:t>
            </a:r>
            <a:r>
              <a:rPr lang="en-US" dirty="0"/>
              <a:t>SugarCRM Inc. All rights reserved.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867400" y="6553200"/>
            <a:ext cx="762000" cy="168275"/>
          </a:xfrm>
        </p:spPr>
        <p:txBody>
          <a:bodyPr r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86ECD39E-5410-4A9F-BDE2-C0F5329C94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53200"/>
            <a:ext cx="990600" cy="168275"/>
          </a:xfrm>
        </p:spPr>
        <p:txBody>
          <a:bodyPr l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29A4F7D-229C-4E0C-BB8E-D8E6F55321ED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43200" y="6553200"/>
            <a:ext cx="2286000" cy="168275"/>
          </a:xfrm>
        </p:spPr>
        <p:txBody>
          <a:bodyPr/>
          <a:lstStyle>
            <a:lvl1pPr>
              <a:defRPr dirty="0"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@2010 </a:t>
            </a:r>
            <a:r>
              <a:rPr lang="en-US" dirty="0"/>
              <a:t>SugarCRM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867400" y="6553200"/>
            <a:ext cx="762000" cy="168275"/>
          </a:xfrm>
        </p:spPr>
        <p:txBody>
          <a:bodyPr r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43F1C263-61DA-4E6A-A169-83F1E78685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jpeg"/><Relationship Id="rId8" Type="http://schemas.openxmlformats.org/officeDocument/2006/relationships/image" Target="../media/image3.jpeg"/><Relationship Id="rId9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990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4C220512-4F9A-4CD4-A7D0-F58AE7F513D8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553200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43600" y="65532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C41DF9E3-15D0-4772-B7EF-435324EEFDC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5" r:id="rId2"/>
    <p:sldLayoutId id="2147483773" r:id="rId3"/>
    <p:sldLayoutId id="2147483774" r:id="rId4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marL="346075" indent="-346075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0988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8"/>
        </a:buBlip>
        <a:defRPr sz="2200">
          <a:solidFill>
            <a:schemeClr val="tx1"/>
          </a:solidFill>
          <a:latin typeface="+mn-lt"/>
        </a:defRPr>
      </a:lvl2pPr>
      <a:lvl3pPr marL="1082675" indent="-227013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Blip>
          <a:blip r:embed="rId9"/>
        </a:buBlip>
        <a:defRPr sz="2000">
          <a:solidFill>
            <a:schemeClr val="tx1"/>
          </a:solidFill>
          <a:latin typeface="+mn-lt"/>
        </a:defRPr>
      </a:lvl3pPr>
      <a:lvl4pPr marL="1482725" indent="-279400" algn="l" rtl="0" eaLnBrk="0" fontAlgn="base" hangingPunct="0">
        <a:spcBef>
          <a:spcPct val="20000"/>
        </a:spcBef>
        <a:spcAft>
          <a:spcPct val="0"/>
        </a:spcAft>
        <a:buSzPct val="85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828800" indent="-2301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5pPr>
      <a:lvl6pPr marL="2286000" indent="-230188" algn="l" rtl="0" fontAlgn="base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6pPr>
      <a:lvl7pPr marL="2743200" indent="-230188" algn="l" rtl="0" fontAlgn="base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7pPr>
      <a:lvl8pPr marL="3200400" indent="-230188" algn="l" rtl="0" fontAlgn="base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8pPr>
      <a:lvl9pPr marL="3657600" indent="-230188" algn="l" rtl="0" fontAlgn="base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jmertic@sugarcrm.com" TargetMode="External"/><Relationship Id="rId4" Type="http://schemas.openxmlformats.org/officeDocument/2006/relationships/hyperlink" Target="mailto:jmertic@php.net" TargetMode="External"/><Relationship Id="rId5" Type="http://schemas.openxmlformats.org/officeDocument/2006/relationships/hyperlink" Target="http://www.sugarcrm.com" TargetMode="External"/><Relationship Id="rId6" Type="http://schemas.openxmlformats.org/officeDocument/2006/relationships/hyperlink" Target="http://developers.sugarcrm.com/wordpress" TargetMode="External"/><Relationship Id="rId7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2" Type="http://schemas.openxmlformats.org/officeDocument/2006/relationships/hyperlink" Target="http://jmertic.wordpress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mzn.to/enioPV" TargetMode="External"/><Relationship Id="rId4" Type="http://schemas.openxmlformats.org/officeDocument/2006/relationships/image" Target="../media/image14.png"/><Relationship Id="rId5" Type="http://schemas.openxmlformats.org/officeDocument/2006/relationships/hyperlink" Target="http://t.co/UFRHNSO" TargetMode="External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Making Your PHP Application Easy to </a:t>
            </a:r>
            <a:r>
              <a:rPr lang="en-US" dirty="0" smtClean="0"/>
              <a:t>Customize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John Mertic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pic>
        <p:nvPicPr>
          <p:cNvPr id="5" name="Picture 4" descr="Screen shot 2011-07-11 at 12.26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5334000"/>
            <a:ext cx="2895600" cy="1295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Injection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class Widgets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{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protected $_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public function __construct()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{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    $this-&gt;_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 = </a:t>
            </a:r>
            <a:r>
              <a:rPr lang="en-US" dirty="0" err="1">
                <a:latin typeface="American Typewriter"/>
                <a:cs typeface="American Typewriter"/>
              </a:rPr>
              <a:t>DBFactory</a:t>
            </a:r>
            <a:r>
              <a:rPr lang="en-US" dirty="0">
                <a:latin typeface="American Typewriter"/>
                <a:cs typeface="American Typewriter"/>
              </a:rPr>
              <a:t>::</a:t>
            </a:r>
            <a:r>
              <a:rPr lang="en-US" dirty="0" err="1">
                <a:latin typeface="American Typewriter"/>
                <a:cs typeface="American Typewriter"/>
              </a:rPr>
              <a:t>getInstance</a:t>
            </a:r>
            <a:r>
              <a:rPr lang="en-US" dirty="0">
                <a:latin typeface="American Typewriter"/>
                <a:cs typeface="American Typewriter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}</a:t>
            </a:r>
          </a:p>
          <a:p>
            <a:pPr marL="0" indent="0">
              <a:buNone/>
            </a:pPr>
            <a:r>
              <a:rPr lang="en-US" dirty="0" smtClean="0">
                <a:latin typeface="American Typewriter"/>
                <a:cs typeface="American Typewriter"/>
              </a:rPr>
              <a:t>}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Injection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class Widgets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{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protected $_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public function __construct( </a:t>
            </a:r>
            <a:r>
              <a:rPr lang="en-US" dirty="0" err="1">
                <a:latin typeface="American Typewriter"/>
                <a:cs typeface="American Typewriter"/>
              </a:rPr>
              <a:t>DBInstance</a:t>
            </a:r>
            <a:r>
              <a:rPr lang="en-US" dirty="0">
                <a:latin typeface="American Typewriter"/>
                <a:cs typeface="American Typewriter"/>
              </a:rPr>
              <a:t> $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 )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{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    $this-&gt;_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 = $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}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721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Injection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  <a:rou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class Widgets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{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protected $_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public function __construct() { }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public function </a:t>
            </a:r>
            <a:r>
              <a:rPr lang="en-US" dirty="0" err="1" smtClean="0">
                <a:latin typeface="American Typewriter"/>
                <a:cs typeface="American Typewriter"/>
              </a:rPr>
              <a:t>setDBConnection</a:t>
            </a:r>
            <a:r>
              <a:rPr lang="en-US" dirty="0">
                <a:latin typeface="American Typewriter"/>
                <a:cs typeface="American Typewriter"/>
              </a:rPr>
              <a:t>( </a:t>
            </a:r>
            <a:endParaRPr lang="en-US" dirty="0" smtClean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	</a:t>
            </a:r>
            <a:r>
              <a:rPr lang="en-US" dirty="0" err="1" smtClean="0">
                <a:latin typeface="American Typewriter"/>
                <a:cs typeface="American Typewriter"/>
              </a:rPr>
              <a:t>DBInstance</a:t>
            </a:r>
            <a:r>
              <a:rPr lang="en-US" dirty="0" smtClean="0">
                <a:latin typeface="American Typewriter"/>
                <a:cs typeface="American Typewriter"/>
              </a:rPr>
              <a:t> </a:t>
            </a:r>
            <a:r>
              <a:rPr lang="en-US" dirty="0">
                <a:latin typeface="American Typewriter"/>
                <a:cs typeface="American Typewriter"/>
              </a:rPr>
              <a:t>$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 )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{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    $this-&gt;_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 = $</a:t>
            </a:r>
            <a:r>
              <a:rPr lang="en-US" dirty="0" err="1">
                <a:latin typeface="American Typewriter"/>
                <a:cs typeface="American Typewriter"/>
              </a:rPr>
              <a:t>dbConn</a:t>
            </a:r>
            <a:r>
              <a:rPr lang="en-US" dirty="0">
                <a:latin typeface="American Typewriter"/>
                <a:cs typeface="American Typewriter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American Typewriter"/>
                <a:cs typeface="American Typewriter"/>
              </a:rPr>
              <a:t>}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788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 and Abstracts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  <a:rou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interface </a:t>
            </a:r>
            <a:r>
              <a:rPr lang="en-US" sz="2000" dirty="0" err="1">
                <a:latin typeface="American Typewriter"/>
                <a:cs typeface="American Typewriter"/>
              </a:rPr>
              <a:t>LoggerTemplate</a:t>
            </a:r>
            <a:endParaRPr lang="en-US" sz="2000" dirty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/**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* Main method for handling logging a message to the logger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*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* @</a:t>
            </a:r>
            <a:r>
              <a:rPr lang="en-US" sz="2000" dirty="0" err="1">
                <a:latin typeface="American Typewriter"/>
                <a:cs typeface="American Typewriter"/>
              </a:rPr>
              <a:t>param</a:t>
            </a:r>
            <a:r>
              <a:rPr lang="en-US" sz="2000" dirty="0">
                <a:latin typeface="American Typewriter"/>
                <a:cs typeface="American Typewriter"/>
              </a:rPr>
              <a:t> string $level logging level for the message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* @</a:t>
            </a:r>
            <a:r>
              <a:rPr lang="en-US" sz="2000" dirty="0" err="1">
                <a:latin typeface="American Typewriter"/>
                <a:cs typeface="American Typewriter"/>
              </a:rPr>
              <a:t>param</a:t>
            </a:r>
            <a:r>
              <a:rPr lang="en-US" sz="2000" dirty="0">
                <a:latin typeface="American Typewriter"/>
                <a:cs typeface="American Typewriter"/>
              </a:rPr>
              <a:t> string $message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*/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public function log(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   $method,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   $message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       );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}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128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 and Abstracts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  <a:rou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abstract class </a:t>
            </a:r>
            <a:r>
              <a:rPr lang="en-US" sz="2000" dirty="0" err="1">
                <a:latin typeface="American Typewriter"/>
                <a:cs typeface="American Typewriter"/>
              </a:rPr>
              <a:t>loc_xml</a:t>
            </a:r>
            <a:r>
              <a:rPr lang="en-US" sz="2000" dirty="0">
                <a:latin typeface="American Typewriter"/>
                <a:cs typeface="American Typewriter"/>
              </a:rPr>
              <a:t> extends source</a:t>
            </a:r>
          </a:p>
          <a:p>
            <a:pPr marL="0" indent="0">
              <a:buNone/>
            </a:pPr>
            <a:r>
              <a:rPr lang="en-US" sz="2000" dirty="0" smtClean="0">
                <a:latin typeface="American Typewriter"/>
                <a:cs typeface="American Typewriter"/>
              </a:rPr>
              <a:t>{</a:t>
            </a:r>
            <a:r>
              <a:rPr lang="en-US" sz="2000" dirty="0">
                <a:latin typeface="American Typewriter"/>
                <a:cs typeface="American Typewriter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public function __parse($file)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{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	$contents = </a:t>
            </a:r>
            <a:r>
              <a:rPr lang="en-US" sz="2000" dirty="0" err="1">
                <a:latin typeface="American Typewriter"/>
                <a:cs typeface="American Typewriter"/>
              </a:rPr>
              <a:t>file_get_contents</a:t>
            </a:r>
            <a:r>
              <a:rPr lang="en-US" sz="2000" dirty="0">
                <a:latin typeface="American Typewriter"/>
                <a:cs typeface="American Typewriter"/>
              </a:rPr>
              <a:t>($file);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	return </a:t>
            </a:r>
            <a:r>
              <a:rPr lang="en-US" sz="2000" dirty="0" err="1">
                <a:latin typeface="American Typewriter"/>
                <a:cs typeface="American Typewriter"/>
              </a:rPr>
              <a:t>simplexml_load_string</a:t>
            </a:r>
            <a:r>
              <a:rPr lang="en-US" sz="2000" dirty="0">
                <a:latin typeface="American Typewriter"/>
                <a:cs typeface="American Typewriter"/>
              </a:rPr>
              <a:t>($contents);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}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 	public abstract function </a:t>
            </a:r>
            <a:r>
              <a:rPr lang="en-US" sz="2000" dirty="0" err="1">
                <a:latin typeface="American Typewriter"/>
                <a:cs typeface="American Typewriter"/>
              </a:rPr>
              <a:t>getItem</a:t>
            </a:r>
            <a:r>
              <a:rPr lang="en-US" sz="2000" dirty="0" smtClean="0">
                <a:latin typeface="American Typewriter"/>
                <a:cs typeface="American Typewriter"/>
              </a:rPr>
              <a:t>(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	</a:t>
            </a:r>
            <a:r>
              <a:rPr lang="en-US" sz="2000" dirty="0" smtClean="0">
                <a:latin typeface="American Typewriter"/>
                <a:cs typeface="American Typewriter"/>
              </a:rPr>
              <a:t>	$</a:t>
            </a:r>
            <a:r>
              <a:rPr lang="en-US" sz="2000" dirty="0" err="1">
                <a:latin typeface="American Typewriter"/>
                <a:cs typeface="American Typewriter"/>
              </a:rPr>
              <a:t>args</a:t>
            </a:r>
            <a:r>
              <a:rPr lang="en-US" sz="2000" dirty="0">
                <a:latin typeface="American Typewriter"/>
                <a:cs typeface="American Typewriter"/>
              </a:rPr>
              <a:t>=array(), </a:t>
            </a:r>
            <a:endParaRPr lang="en-US" sz="2000" dirty="0" smtClean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	</a:t>
            </a:r>
            <a:r>
              <a:rPr lang="en-US" sz="2000" dirty="0" smtClean="0">
                <a:latin typeface="American Typewriter"/>
                <a:cs typeface="American Typewriter"/>
              </a:rPr>
              <a:t>	$</a:t>
            </a:r>
            <a:r>
              <a:rPr lang="en-US" sz="2000" dirty="0">
                <a:latin typeface="American Typewriter"/>
                <a:cs typeface="American Typewriter"/>
              </a:rPr>
              <a:t>module=null)</a:t>
            </a:r>
            <a:r>
              <a:rPr lang="en-US" sz="2000" dirty="0" smtClean="0">
                <a:latin typeface="American Typewriter"/>
                <a:cs typeface="American Typewriter"/>
              </a:rPr>
              <a:t>;</a:t>
            </a:r>
          </a:p>
          <a:p>
            <a:pPr marL="0" indent="0">
              <a:buNone/>
            </a:pPr>
            <a:endParaRPr lang="en-US" sz="2000" dirty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	public abstract function </a:t>
            </a:r>
            <a:r>
              <a:rPr lang="en-US" sz="2000" dirty="0" err="1">
                <a:latin typeface="American Typewriter"/>
                <a:cs typeface="American Typewriter"/>
              </a:rPr>
              <a:t>getList</a:t>
            </a:r>
            <a:r>
              <a:rPr lang="en-US" sz="2000" dirty="0" smtClean="0">
                <a:latin typeface="American Typewriter"/>
                <a:cs typeface="American Typewriter"/>
              </a:rPr>
              <a:t>(</a:t>
            </a: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	</a:t>
            </a:r>
            <a:r>
              <a:rPr lang="en-US" sz="2000" dirty="0" smtClean="0">
                <a:latin typeface="American Typewriter"/>
                <a:cs typeface="American Typewriter"/>
              </a:rPr>
              <a:t>	$</a:t>
            </a:r>
            <a:r>
              <a:rPr lang="en-US" sz="2000" dirty="0" err="1">
                <a:latin typeface="American Typewriter"/>
                <a:cs typeface="American Typewriter"/>
              </a:rPr>
              <a:t>args</a:t>
            </a:r>
            <a:r>
              <a:rPr lang="en-US" sz="2000" dirty="0">
                <a:latin typeface="American Typewriter"/>
                <a:cs typeface="American Typewriter"/>
              </a:rPr>
              <a:t>=array(), </a:t>
            </a:r>
            <a:endParaRPr lang="en-US" sz="2000" dirty="0" smtClean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2000" dirty="0">
                <a:latin typeface="American Typewriter"/>
                <a:cs typeface="American Typewriter"/>
              </a:rPr>
              <a:t>	</a:t>
            </a:r>
            <a:r>
              <a:rPr lang="en-US" sz="2000" dirty="0" smtClean="0">
                <a:latin typeface="American Typewriter"/>
                <a:cs typeface="American Typewriter"/>
              </a:rPr>
              <a:t>	$</a:t>
            </a:r>
            <a:r>
              <a:rPr lang="en-US" sz="2000" dirty="0">
                <a:latin typeface="American Typewriter"/>
                <a:cs typeface="American Typewriter"/>
              </a:rPr>
              <a:t>module=null);</a:t>
            </a:r>
            <a:endParaRPr lang="en-US" sz="2000" dirty="0" smtClean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2000" dirty="0" smtClean="0">
                <a:latin typeface="American Typewriter"/>
                <a:cs typeface="American Typewriter"/>
              </a:rPr>
              <a:t>}</a:t>
            </a:r>
            <a:endParaRPr lang="en-US" sz="2000" dirty="0">
              <a:latin typeface="American Typewriter"/>
              <a:cs typeface="American Typewriter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72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Factory Loaders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  <a:rou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class </a:t>
            </a:r>
            <a:r>
              <a:rPr lang="en-US" sz="1600" dirty="0" err="1">
                <a:latin typeface="American Typewriter"/>
                <a:cs typeface="American Typewriter"/>
              </a:rPr>
              <a:t>ControllerFactory</a:t>
            </a:r>
            <a:endParaRPr lang="en-US" sz="1600" dirty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{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/**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 * Obtain an instance of the correct controller.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 * 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 * @return an instance of </a:t>
            </a:r>
            <a:r>
              <a:rPr lang="en-US" sz="1600" dirty="0" err="1">
                <a:latin typeface="American Typewriter"/>
                <a:cs typeface="American Typewriter"/>
              </a:rPr>
              <a:t>SugarController</a:t>
            </a:r>
            <a:endParaRPr lang="en-US" sz="1600" dirty="0">
              <a:latin typeface="American Typewriter"/>
              <a:cs typeface="American Typewriter"/>
            </a:endParaRP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 */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function </a:t>
            </a:r>
            <a:r>
              <a:rPr lang="en-US" sz="1600" dirty="0" err="1">
                <a:latin typeface="American Typewriter"/>
                <a:cs typeface="American Typewriter"/>
              </a:rPr>
              <a:t>getController</a:t>
            </a:r>
            <a:r>
              <a:rPr lang="en-US" sz="1600" dirty="0">
                <a:latin typeface="American Typewriter"/>
                <a:cs typeface="American Typewriter"/>
              </a:rPr>
              <a:t>($module)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{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$class = </a:t>
            </a:r>
            <a:r>
              <a:rPr lang="en-US" sz="1600" dirty="0" err="1">
                <a:latin typeface="American Typewriter"/>
                <a:cs typeface="American Typewriter"/>
              </a:rPr>
              <a:t>ucfirst</a:t>
            </a:r>
            <a:r>
              <a:rPr lang="en-US" sz="1600" dirty="0">
                <a:latin typeface="American Typewriter"/>
                <a:cs typeface="American Typewriter"/>
              </a:rPr>
              <a:t>($module).'Controller';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$</a:t>
            </a:r>
            <a:r>
              <a:rPr lang="en-US" sz="1600" dirty="0" err="1">
                <a:latin typeface="American Typewriter"/>
                <a:cs typeface="American Typewriter"/>
              </a:rPr>
              <a:t>customClass</a:t>
            </a:r>
            <a:r>
              <a:rPr lang="en-US" sz="1600" dirty="0">
                <a:latin typeface="American Typewriter"/>
                <a:cs typeface="American Typewriter"/>
              </a:rPr>
              <a:t> = 'Custom' . $class;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if(</a:t>
            </a:r>
            <a:r>
              <a:rPr lang="en-US" sz="1600" dirty="0" err="1">
                <a:latin typeface="American Typewriter"/>
                <a:cs typeface="American Typewriter"/>
              </a:rPr>
              <a:t>file_exists</a:t>
            </a:r>
            <a:r>
              <a:rPr lang="en-US" sz="1600" dirty="0">
                <a:latin typeface="American Typewriter"/>
                <a:cs typeface="American Typewriter"/>
              </a:rPr>
              <a:t>('custom/modules/'.$module.'/</a:t>
            </a:r>
            <a:r>
              <a:rPr lang="en-US" sz="1600" dirty="0" err="1">
                <a:latin typeface="American Typewriter"/>
                <a:cs typeface="American Typewriter"/>
              </a:rPr>
              <a:t>controller.php</a:t>
            </a:r>
            <a:r>
              <a:rPr lang="en-US" sz="1600" dirty="0">
                <a:latin typeface="American Typewriter"/>
                <a:cs typeface="American Typewriter"/>
              </a:rPr>
              <a:t>')){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$</a:t>
            </a:r>
            <a:r>
              <a:rPr lang="en-US" sz="1600" dirty="0" err="1">
                <a:latin typeface="American Typewriter"/>
                <a:cs typeface="American Typewriter"/>
              </a:rPr>
              <a:t>customClass</a:t>
            </a:r>
            <a:r>
              <a:rPr lang="en-US" sz="1600" dirty="0">
                <a:latin typeface="American Typewriter"/>
                <a:cs typeface="American Typewriter"/>
              </a:rPr>
              <a:t> = 'Custom' . $class;		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</a:t>
            </a:r>
            <a:r>
              <a:rPr lang="en-US" sz="1600" dirty="0" err="1">
                <a:latin typeface="American Typewriter"/>
                <a:cs typeface="American Typewriter"/>
              </a:rPr>
              <a:t>require_once</a:t>
            </a:r>
            <a:r>
              <a:rPr lang="en-US" sz="1600" dirty="0">
                <a:latin typeface="American Typewriter"/>
                <a:cs typeface="American Typewriter"/>
              </a:rPr>
              <a:t>('custom/modules/'.$module.'/</a:t>
            </a:r>
            <a:r>
              <a:rPr lang="en-US" sz="1600" dirty="0" err="1">
                <a:latin typeface="American Typewriter"/>
                <a:cs typeface="American Typewriter"/>
              </a:rPr>
              <a:t>controller.php</a:t>
            </a:r>
            <a:r>
              <a:rPr lang="en-US" sz="1600" dirty="0">
                <a:latin typeface="American Typewriter"/>
                <a:cs typeface="American Typewriter"/>
              </a:rPr>
              <a:t>');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if(</a:t>
            </a:r>
            <a:r>
              <a:rPr lang="en-US" sz="1600" dirty="0" err="1">
                <a:latin typeface="American Typewriter"/>
                <a:cs typeface="American Typewriter"/>
              </a:rPr>
              <a:t>class_exists</a:t>
            </a:r>
            <a:r>
              <a:rPr lang="en-US" sz="1600" dirty="0">
                <a:latin typeface="American Typewriter"/>
                <a:cs typeface="American Typewriter"/>
              </a:rPr>
              <a:t>($</a:t>
            </a:r>
            <a:r>
              <a:rPr lang="en-US" sz="1600" dirty="0" err="1">
                <a:latin typeface="American Typewriter"/>
                <a:cs typeface="American Typewriter"/>
              </a:rPr>
              <a:t>customClass</a:t>
            </a:r>
            <a:r>
              <a:rPr lang="en-US" sz="1600" dirty="0">
                <a:latin typeface="American Typewriter"/>
                <a:cs typeface="American Typewriter"/>
              </a:rPr>
              <a:t>)){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	$controller = new $</a:t>
            </a:r>
            <a:r>
              <a:rPr lang="en-US" sz="1600" dirty="0" err="1">
                <a:latin typeface="American Typewriter"/>
                <a:cs typeface="American Typewriter"/>
              </a:rPr>
              <a:t>customClass</a:t>
            </a:r>
            <a:r>
              <a:rPr lang="en-US" sz="1600" dirty="0">
                <a:latin typeface="American Typewriter"/>
                <a:cs typeface="American Typewriter"/>
              </a:rPr>
              <a:t>();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}else if(</a:t>
            </a:r>
            <a:r>
              <a:rPr lang="en-US" sz="1600" dirty="0" err="1">
                <a:latin typeface="American Typewriter"/>
                <a:cs typeface="American Typewriter"/>
              </a:rPr>
              <a:t>class_exists</a:t>
            </a:r>
            <a:r>
              <a:rPr lang="en-US" sz="1600" dirty="0">
                <a:latin typeface="American Typewriter"/>
                <a:cs typeface="American Typewriter"/>
              </a:rPr>
              <a:t>($class)){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	$controller = new $class();</a:t>
            </a:r>
          </a:p>
          <a:p>
            <a:pPr marL="0" indent="0">
              <a:buNone/>
            </a:pPr>
            <a:r>
              <a:rPr lang="en-US" sz="1600" dirty="0">
                <a:latin typeface="American Typewriter"/>
                <a:cs typeface="American Typewriter"/>
              </a:rPr>
              <a:t>			</a:t>
            </a:r>
            <a:r>
              <a:rPr lang="en-US" sz="1600" dirty="0" smtClean="0">
                <a:latin typeface="American Typewriter"/>
                <a:cs typeface="American Typewriter"/>
              </a:rPr>
              <a:t>}</a:t>
            </a:r>
            <a:r>
              <a:rPr lang="en-US" sz="1600" dirty="0">
                <a:latin typeface="American Typewriter"/>
                <a:cs typeface="American Typewriter"/>
              </a:rPr>
              <a:t>		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Factory Loaders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 w="38100" cap="rnd" cmpd="sng">
            <a:solidFill>
              <a:schemeClr val="bg1">
                <a:lumMod val="50000"/>
              </a:schemeClr>
            </a:solidFill>
            <a:rou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}</a:t>
            </a:r>
            <a:r>
              <a:rPr lang="en-US" sz="1400" dirty="0" err="1">
                <a:latin typeface="American Typewriter"/>
                <a:cs typeface="American Typewriter"/>
              </a:rPr>
              <a:t>elseif</a:t>
            </a:r>
            <a:r>
              <a:rPr lang="en-US" sz="1400" dirty="0">
                <a:latin typeface="American Typewriter"/>
                <a:cs typeface="American Typewriter"/>
              </a:rPr>
              <a:t>(</a:t>
            </a:r>
            <a:r>
              <a:rPr lang="en-US" sz="1400" dirty="0" err="1">
                <a:latin typeface="American Typewriter"/>
                <a:cs typeface="American Typewriter"/>
              </a:rPr>
              <a:t>file_exists</a:t>
            </a:r>
            <a:r>
              <a:rPr lang="en-US" sz="1400" dirty="0">
                <a:latin typeface="American Typewriter"/>
                <a:cs typeface="American Typewriter"/>
              </a:rPr>
              <a:t>('modules/'.$module.'/</a:t>
            </a:r>
            <a:r>
              <a:rPr lang="en-US" sz="1400" dirty="0" err="1">
                <a:latin typeface="American Typewriter"/>
                <a:cs typeface="American Typewriter"/>
              </a:rPr>
              <a:t>controller.php</a:t>
            </a:r>
            <a:r>
              <a:rPr lang="en-US" sz="1400" dirty="0">
                <a:latin typeface="American Typewriter"/>
                <a:cs typeface="American Typewriter"/>
              </a:rPr>
              <a:t>')){		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</a:t>
            </a:r>
            <a:r>
              <a:rPr lang="en-US" sz="1400" dirty="0" err="1">
                <a:latin typeface="American Typewriter"/>
                <a:cs typeface="American Typewriter"/>
              </a:rPr>
              <a:t>require_once</a:t>
            </a:r>
            <a:r>
              <a:rPr lang="en-US" sz="1400" dirty="0">
                <a:latin typeface="American Typewriter"/>
                <a:cs typeface="American Typewriter"/>
              </a:rPr>
              <a:t>('modules/'.$module.'/</a:t>
            </a:r>
            <a:r>
              <a:rPr lang="en-US" sz="1400" dirty="0" err="1">
                <a:latin typeface="American Typewriter"/>
                <a:cs typeface="American Typewriter"/>
              </a:rPr>
              <a:t>controller.php</a:t>
            </a:r>
            <a:r>
              <a:rPr lang="en-US" sz="1400" dirty="0">
                <a:latin typeface="American Typewriter"/>
                <a:cs typeface="American Typewriter"/>
              </a:rPr>
              <a:t>');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if(</a:t>
            </a:r>
            <a:r>
              <a:rPr lang="en-US" sz="1400" dirty="0" err="1">
                <a:latin typeface="American Typewriter"/>
                <a:cs typeface="American Typewriter"/>
              </a:rPr>
              <a:t>class_exists</a:t>
            </a:r>
            <a:r>
              <a:rPr lang="en-US" sz="1400" dirty="0">
                <a:latin typeface="American Typewriter"/>
                <a:cs typeface="American Typewriter"/>
              </a:rPr>
              <a:t>($</a:t>
            </a:r>
            <a:r>
              <a:rPr lang="en-US" sz="1400" dirty="0" err="1">
                <a:latin typeface="American Typewriter"/>
                <a:cs typeface="American Typewriter"/>
              </a:rPr>
              <a:t>customClass</a:t>
            </a:r>
            <a:r>
              <a:rPr lang="en-US" sz="1400" dirty="0">
                <a:latin typeface="American Typewriter"/>
                <a:cs typeface="American Typewriter"/>
              </a:rPr>
              <a:t>)){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	$controller = new $</a:t>
            </a:r>
            <a:r>
              <a:rPr lang="en-US" sz="1400" dirty="0" err="1">
                <a:latin typeface="American Typewriter"/>
                <a:cs typeface="American Typewriter"/>
              </a:rPr>
              <a:t>customClass</a:t>
            </a:r>
            <a:r>
              <a:rPr lang="en-US" sz="1400" dirty="0">
                <a:latin typeface="American Typewriter"/>
                <a:cs typeface="American Typewriter"/>
              </a:rPr>
              <a:t>();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}else if(</a:t>
            </a:r>
            <a:r>
              <a:rPr lang="en-US" sz="1400" dirty="0" err="1">
                <a:latin typeface="American Typewriter"/>
                <a:cs typeface="American Typewriter"/>
              </a:rPr>
              <a:t>class_exists</a:t>
            </a:r>
            <a:r>
              <a:rPr lang="en-US" sz="1400" dirty="0">
                <a:latin typeface="American Typewriter"/>
                <a:cs typeface="American Typewriter"/>
              </a:rPr>
              <a:t>($class)){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	$controller = new $class();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}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}else{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if(</a:t>
            </a:r>
            <a:r>
              <a:rPr lang="en-US" sz="1400" dirty="0" err="1">
                <a:latin typeface="American Typewriter"/>
                <a:cs typeface="American Typewriter"/>
              </a:rPr>
              <a:t>file_exists</a:t>
            </a:r>
            <a:r>
              <a:rPr lang="en-US" sz="1400" dirty="0">
                <a:latin typeface="American Typewriter"/>
                <a:cs typeface="American Typewriter"/>
              </a:rPr>
              <a:t>('custom/include/MVC/Controller/</a:t>
            </a:r>
            <a:r>
              <a:rPr lang="en-US" sz="1400" dirty="0" err="1">
                <a:latin typeface="American Typewriter"/>
                <a:cs typeface="American Typewriter"/>
              </a:rPr>
              <a:t>SugarController.php</a:t>
            </a:r>
            <a:r>
              <a:rPr lang="en-US" sz="1400" dirty="0">
                <a:latin typeface="American Typewriter"/>
                <a:cs typeface="American Typewriter"/>
              </a:rPr>
              <a:t>')){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	</a:t>
            </a:r>
            <a:r>
              <a:rPr lang="en-US" sz="1400" dirty="0" err="1">
                <a:latin typeface="American Typewriter"/>
                <a:cs typeface="American Typewriter"/>
              </a:rPr>
              <a:t>require_once</a:t>
            </a:r>
            <a:r>
              <a:rPr lang="en-US" sz="1400" dirty="0">
                <a:latin typeface="American Typewriter"/>
                <a:cs typeface="American Typewriter"/>
              </a:rPr>
              <a:t>('custom/include/MVC/Controller/</a:t>
            </a:r>
            <a:r>
              <a:rPr lang="en-US" sz="1400" dirty="0" err="1">
                <a:latin typeface="American Typewriter"/>
                <a:cs typeface="American Typewriter"/>
              </a:rPr>
              <a:t>SugarController.php</a:t>
            </a:r>
            <a:r>
              <a:rPr lang="en-US" sz="1400" dirty="0">
                <a:latin typeface="American Typewriter"/>
                <a:cs typeface="American Typewriter"/>
              </a:rPr>
              <a:t>');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}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if(</a:t>
            </a:r>
            <a:r>
              <a:rPr lang="en-US" sz="1400" dirty="0" err="1">
                <a:latin typeface="American Typewriter"/>
                <a:cs typeface="American Typewriter"/>
              </a:rPr>
              <a:t>class_exists</a:t>
            </a:r>
            <a:r>
              <a:rPr lang="en-US" sz="1400" dirty="0">
                <a:latin typeface="American Typewriter"/>
                <a:cs typeface="American Typewriter"/>
              </a:rPr>
              <a:t>('</a:t>
            </a:r>
            <a:r>
              <a:rPr lang="en-US" sz="1400" dirty="0" err="1">
                <a:latin typeface="American Typewriter"/>
                <a:cs typeface="American Typewriter"/>
              </a:rPr>
              <a:t>CustomSugarController</a:t>
            </a:r>
            <a:r>
              <a:rPr lang="en-US" sz="1400" dirty="0">
                <a:latin typeface="American Typewriter"/>
                <a:cs typeface="American Typewriter"/>
              </a:rPr>
              <a:t>')){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	$controller = new </a:t>
            </a:r>
            <a:r>
              <a:rPr lang="en-US" sz="1400" dirty="0" err="1">
                <a:latin typeface="American Typewriter"/>
                <a:cs typeface="American Typewriter"/>
              </a:rPr>
              <a:t>CustomSugarController</a:t>
            </a:r>
            <a:r>
              <a:rPr lang="en-US" sz="1400" dirty="0">
                <a:latin typeface="American Typewriter"/>
                <a:cs typeface="American Typewriter"/>
              </a:rPr>
              <a:t>();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}else{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$controller = new </a:t>
            </a:r>
            <a:r>
              <a:rPr lang="en-US" sz="1400" dirty="0" err="1">
                <a:latin typeface="American Typewriter"/>
                <a:cs typeface="American Typewriter"/>
              </a:rPr>
              <a:t>SugarController</a:t>
            </a:r>
            <a:r>
              <a:rPr lang="en-US" sz="1400" dirty="0">
                <a:latin typeface="American Typewriter"/>
                <a:cs typeface="American Typewriter"/>
              </a:rPr>
              <a:t>();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	}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}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</a:t>
            </a:r>
            <a:r>
              <a:rPr lang="en-US" sz="1400" dirty="0" smtClean="0">
                <a:latin typeface="American Typewriter"/>
                <a:cs typeface="American Typewriter"/>
              </a:rPr>
              <a:t>$</a:t>
            </a:r>
            <a:r>
              <a:rPr lang="en-US" sz="1400" dirty="0">
                <a:latin typeface="American Typewriter"/>
                <a:cs typeface="American Typewriter"/>
              </a:rPr>
              <a:t>controller-&gt;setup($module);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	return $controller;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	}</a:t>
            </a:r>
          </a:p>
          <a:p>
            <a:pPr marL="0" indent="0">
              <a:buNone/>
            </a:pPr>
            <a:r>
              <a:rPr lang="en-US" sz="1400" dirty="0">
                <a:latin typeface="American Typewriter"/>
                <a:cs typeface="American Typewriter"/>
              </a:rPr>
              <a:t>}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874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6731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Document it!</a:t>
            </a:r>
          </a:p>
        </p:txBody>
      </p:sp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1905000" y="6477000"/>
            <a:ext cx="525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Source: </a:t>
            </a:r>
            <a:r>
              <a:rPr lang="en-US" sz="1100" dirty="0">
                <a:solidFill>
                  <a:schemeClr val="bg1"/>
                </a:solidFill>
              </a:rPr>
              <a:t>http://</a:t>
            </a:r>
            <a:r>
              <a:rPr lang="en-US" sz="1100" dirty="0" err="1">
                <a:solidFill>
                  <a:schemeClr val="bg1"/>
                </a:solidFill>
              </a:rPr>
              <a:t>www.flickr.com</a:t>
            </a:r>
            <a:r>
              <a:rPr lang="en-US" sz="1100" dirty="0">
                <a:solidFill>
                  <a:schemeClr val="bg1"/>
                </a:solidFill>
              </a:rPr>
              <a:t>/photos/</a:t>
            </a:r>
            <a:r>
              <a:rPr lang="en-US" sz="1100" dirty="0" err="1">
                <a:solidFill>
                  <a:schemeClr val="bg1"/>
                </a:solidFill>
              </a:rPr>
              <a:t>nicecupoftea</a:t>
            </a:r>
            <a:r>
              <a:rPr lang="en-US" sz="1100" dirty="0">
                <a:solidFill>
                  <a:schemeClr val="bg1"/>
                </a:solidFill>
              </a:rPr>
              <a:t>/3218211407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6262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do this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Docblock</a:t>
            </a:r>
            <a:r>
              <a:rPr lang="en-US" sz="2800" dirty="0" smtClean="0"/>
              <a:t> comments</a:t>
            </a:r>
          </a:p>
          <a:p>
            <a:r>
              <a:rPr lang="en-US" sz="2800" dirty="0" smtClean="0"/>
              <a:t>Example code</a:t>
            </a:r>
          </a:p>
          <a:p>
            <a:r>
              <a:rPr lang="en-US" sz="2800" dirty="0" smtClean="0"/>
              <a:t>Short blog posts/articles</a:t>
            </a:r>
          </a:p>
          <a:p>
            <a:r>
              <a:rPr lang="en-US" sz="2800" dirty="0" smtClean="0"/>
              <a:t>Forums / Mailing List</a:t>
            </a:r>
          </a:p>
          <a:p>
            <a:r>
              <a:rPr lang="en-US" sz="2800" dirty="0" smtClean="0"/>
              <a:t>Wiki</a:t>
            </a:r>
          </a:p>
          <a:p>
            <a:r>
              <a:rPr lang="en-US" sz="2800" dirty="0" smtClean="0"/>
              <a:t>Architectural documentation</a:t>
            </a:r>
          </a:p>
          <a:p>
            <a:r>
              <a:rPr lang="en-US" sz="2800" dirty="0" smtClean="0"/>
              <a:t>Full blown developer guide</a:t>
            </a:r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pic>
        <p:nvPicPr>
          <p:cNvPr id="7" name="Picture 6" descr="188770679_c8a84fd04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4432300"/>
            <a:ext cx="6350000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7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209" r="54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 bwMode="auto">
          <a:xfrm>
            <a:off x="1905000" y="6477000"/>
            <a:ext cx="525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100" dirty="0" smtClean="0"/>
              <a:t>Source: </a:t>
            </a:r>
            <a:r>
              <a:rPr lang="en-US" sz="1100" dirty="0"/>
              <a:t>http://</a:t>
            </a:r>
            <a:r>
              <a:rPr lang="en-US" sz="1100" dirty="0" err="1"/>
              <a:t>www.flickr.com</a:t>
            </a:r>
            <a:r>
              <a:rPr lang="en-US" sz="1100" dirty="0"/>
              <a:t>/photos/</a:t>
            </a:r>
            <a:r>
              <a:rPr lang="en-US" sz="1100" dirty="0" err="1"/>
              <a:t>code_martial</a:t>
            </a:r>
            <a:r>
              <a:rPr lang="en-US" sz="1100" dirty="0"/>
              <a:t>/4145914957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5461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Learn from your developers</a:t>
            </a:r>
            <a:endParaRPr lang="en-US" dirty="0">
              <a:effectLst>
                <a:glow rad="5461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737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4343400" cy="5029200"/>
          </a:xfrm>
        </p:spPr>
        <p:txBody>
          <a:bodyPr/>
          <a:lstStyle/>
          <a:p>
            <a:r>
              <a:rPr lang="en-US" dirty="0" smtClean="0"/>
              <a:t>John Mertic</a:t>
            </a:r>
          </a:p>
          <a:p>
            <a:pPr lvl="1"/>
            <a:r>
              <a:rPr lang="en-US" dirty="0" smtClean="0">
                <a:hlinkClick r:id="rId2"/>
              </a:rPr>
              <a:t>http://jmertic.wordpress.com</a:t>
            </a:r>
            <a:endParaRPr lang="en-US" dirty="0" smtClean="0"/>
          </a:p>
          <a:p>
            <a:pPr lvl="1"/>
            <a:r>
              <a:rPr lang="en-US" dirty="0" smtClean="0"/>
              <a:t>Twitter: @</a:t>
            </a:r>
            <a:r>
              <a:rPr lang="en-US" dirty="0" err="1" smtClean="0"/>
              <a:t>jmertic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jmertic@sugarcrm.com</a:t>
            </a:r>
            <a:r>
              <a:rPr lang="en-US" dirty="0" smtClean="0"/>
              <a:t> ( Work )</a:t>
            </a:r>
          </a:p>
          <a:p>
            <a:pPr lvl="1"/>
            <a:r>
              <a:rPr lang="en-US" dirty="0" smtClean="0">
                <a:hlinkClick r:id="rId4"/>
              </a:rPr>
              <a:t>jmertic@php.net</a:t>
            </a:r>
            <a:r>
              <a:rPr lang="en-US" dirty="0" smtClean="0"/>
              <a:t> ( PHP )</a:t>
            </a:r>
          </a:p>
          <a:p>
            <a:pPr lvl="1"/>
            <a:r>
              <a:rPr lang="en-US" dirty="0" smtClean="0"/>
              <a:t>Community Manager for SugarCRM</a:t>
            </a:r>
          </a:p>
          <a:p>
            <a:pPr lvl="2"/>
            <a:r>
              <a:rPr lang="en-US" dirty="0" smtClean="0">
                <a:hlinkClick r:id="rId5"/>
              </a:rPr>
              <a:t>http://www.sugarcrm.com</a:t>
            </a:r>
            <a:endParaRPr lang="en-US" dirty="0" smtClean="0"/>
          </a:p>
          <a:p>
            <a:pPr lvl="2"/>
            <a:r>
              <a:rPr lang="en-US" dirty="0" smtClean="0"/>
              <a:t>Read our blog at </a:t>
            </a:r>
            <a:r>
              <a:rPr lang="en-US" dirty="0" smtClean="0">
                <a:hlinkClick r:id="rId6"/>
              </a:rPr>
              <a:t>http://developers.sugarcrm.com/wordpress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3/24/2011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10" name="Picture 9" descr="headshot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230" y="1752600"/>
            <a:ext cx="3429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7835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1578"/>
            <a:ext cx="9144000" cy="62564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4318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Questions?</a:t>
            </a:r>
            <a:endParaRPr lang="en-US" dirty="0">
              <a:effectLst>
                <a:glow rad="4318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books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3/24/2011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990600"/>
            <a:ext cx="3331718" cy="4403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105400" y="5410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://amzn.to/enioPV</a:t>
            </a:r>
            <a:endParaRPr lang="en-US" dirty="0"/>
          </a:p>
        </p:txBody>
      </p:sp>
      <p:pic>
        <p:nvPicPr>
          <p:cNvPr id="11" name="Picture 10" descr="learning_sugarcrm_com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22" y="990600"/>
            <a:ext cx="3365178" cy="4419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914400" y="54102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http://</a:t>
            </a:r>
            <a:r>
              <a:rPr lang="en-US" dirty="0" err="1">
                <a:hlinkClick r:id="rId5"/>
              </a:rPr>
              <a:t>t.co</a:t>
            </a:r>
            <a:r>
              <a:rPr lang="en-US" dirty="0">
                <a:hlinkClick r:id="rId5"/>
              </a:rPr>
              <a:t>/UFRHNSO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216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7/22/2010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9271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Why should my app be easy to customize?</a:t>
            </a:r>
            <a:endParaRPr lang="en-US" dirty="0">
              <a:effectLst>
                <a:glow rad="9271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 bwMode="auto">
          <a:xfrm>
            <a:off x="1905000" y="6477000"/>
            <a:ext cx="525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Source http://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</a:rPr>
              <a:t>www.flickr.com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/photos/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</a:rPr>
              <a:t>duncan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/4782911809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9884" y="619223"/>
            <a:ext cx="8432800" cy="553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So how should you do this?</a:t>
            </a:r>
          </a:p>
        </p:txBody>
      </p:sp>
    </p:spTree>
    <p:extLst>
      <p:ext uri="{BB962C8B-B14F-4D97-AF65-F5344CB8AC3E}">
        <p14:creationId xmlns:p14="http://schemas.microsoft.com/office/powerpoint/2010/main" val="351596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6731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Make your code open</a:t>
            </a:r>
          </a:p>
        </p:txBody>
      </p:sp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1905000" y="6477000"/>
            <a:ext cx="525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100" dirty="0">
                <a:solidFill>
                  <a:schemeClr val="bg1"/>
                </a:solidFill>
              </a:rPr>
              <a:t>Source http://</a:t>
            </a:r>
            <a:r>
              <a:rPr lang="en-US" sz="1100" dirty="0" err="1">
                <a:solidFill>
                  <a:schemeClr val="bg1"/>
                </a:solidFill>
              </a:rPr>
              <a:t>www.flickr.com</a:t>
            </a:r>
            <a:r>
              <a:rPr lang="en-US" sz="1100" dirty="0">
                <a:solidFill>
                  <a:schemeClr val="bg1"/>
                </a:solidFill>
              </a:rPr>
              <a:t>/photos/</a:t>
            </a:r>
            <a:r>
              <a:rPr lang="en-US" sz="1100" dirty="0" err="1">
                <a:solidFill>
                  <a:schemeClr val="bg1"/>
                </a:solidFill>
              </a:rPr>
              <a:t>igalko</a:t>
            </a:r>
            <a:r>
              <a:rPr lang="en-US" sz="1100" dirty="0">
                <a:solidFill>
                  <a:schemeClr val="bg1"/>
                </a:solidFill>
              </a:rPr>
              <a:t>/4502271194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3" name="Picture 2" descr="Screen shot 2011-07-19 at 1.44.5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15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6731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Starting off with a good file structure</a:t>
            </a:r>
          </a:p>
        </p:txBody>
      </p:sp>
    </p:spTree>
    <p:extLst>
      <p:ext uri="{BB962C8B-B14F-4D97-AF65-F5344CB8AC3E}">
        <p14:creationId xmlns:p14="http://schemas.microsoft.com/office/powerpoint/2010/main" val="2142698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good to do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File naming convention</a:t>
            </a:r>
          </a:p>
          <a:p>
            <a:pPr lvl="1"/>
            <a:r>
              <a:rPr lang="en-US" dirty="0" err="1" smtClean="0"/>
              <a:t>Zend</a:t>
            </a:r>
            <a:r>
              <a:rPr lang="en-US" dirty="0" smtClean="0"/>
              <a:t> Framework approach</a:t>
            </a:r>
            <a:endParaRPr lang="en-US" dirty="0"/>
          </a:p>
          <a:p>
            <a:pPr lvl="2"/>
            <a:r>
              <a:rPr lang="en-US" dirty="0" smtClean="0"/>
              <a:t>Class </a:t>
            </a:r>
            <a:r>
              <a:rPr lang="en-US" dirty="0" err="1" smtClean="0"/>
              <a:t>Zend_Db_Table</a:t>
            </a:r>
            <a:r>
              <a:rPr lang="en-US" dirty="0" smtClean="0"/>
              <a:t> is at "</a:t>
            </a:r>
            <a:r>
              <a:rPr lang="en-US" dirty="0" err="1"/>
              <a:t>Zend</a:t>
            </a:r>
            <a:r>
              <a:rPr lang="en-US" dirty="0"/>
              <a:t>/</a:t>
            </a:r>
            <a:r>
              <a:rPr lang="en-US" dirty="0" err="1"/>
              <a:t>Db</a:t>
            </a:r>
            <a:r>
              <a:rPr lang="en-US" dirty="0"/>
              <a:t>/</a:t>
            </a:r>
            <a:r>
              <a:rPr lang="en-US" dirty="0" err="1" smtClean="0"/>
              <a:t>Table.php</a:t>
            </a:r>
            <a:r>
              <a:rPr lang="en-US" dirty="0" smtClean="0"/>
              <a:t>”</a:t>
            </a:r>
          </a:p>
          <a:p>
            <a:pPr lvl="2"/>
            <a:r>
              <a:rPr lang="en-US" dirty="0"/>
              <a:t>Abstract class </a:t>
            </a:r>
            <a:r>
              <a:rPr lang="en-US" dirty="0" err="1" smtClean="0"/>
              <a:t>Zend_Controller_Request_Abstract</a:t>
            </a:r>
            <a:r>
              <a:rPr lang="en-US" dirty="0" smtClean="0"/>
              <a:t> is at “</a:t>
            </a:r>
            <a:r>
              <a:rPr lang="en-US" dirty="0" err="1" smtClean="0"/>
              <a:t>Zend</a:t>
            </a:r>
            <a:r>
              <a:rPr lang="en-US" dirty="0" smtClean="0"/>
              <a:t>/Controller/Request/</a:t>
            </a:r>
            <a:r>
              <a:rPr lang="en-US" dirty="0" err="1" smtClean="0"/>
              <a:t>Abstract.php</a:t>
            </a:r>
            <a:r>
              <a:rPr lang="en-US" dirty="0" smtClean="0"/>
              <a:t>”</a:t>
            </a:r>
          </a:p>
          <a:p>
            <a:pPr lvl="2"/>
            <a:r>
              <a:rPr lang="en-US" dirty="0"/>
              <a:t>Interface </a:t>
            </a:r>
            <a:r>
              <a:rPr lang="en-US" dirty="0" err="1" smtClean="0"/>
              <a:t>Zend_Validate_Interface</a:t>
            </a:r>
            <a:r>
              <a:rPr lang="en-US" dirty="0" smtClean="0"/>
              <a:t> is at “</a:t>
            </a:r>
            <a:r>
              <a:rPr lang="en-US" dirty="0" err="1" smtClean="0"/>
              <a:t>Zend</a:t>
            </a:r>
            <a:r>
              <a:rPr lang="en-US" dirty="0" smtClean="0"/>
              <a:t>/Validate/</a:t>
            </a:r>
            <a:r>
              <a:rPr lang="en-US" dirty="0" err="1" smtClean="0"/>
              <a:t>Interface.php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Allowing file/class overrides</a:t>
            </a:r>
            <a:endParaRPr lang="en-US" dirty="0"/>
          </a:p>
          <a:p>
            <a:pPr lvl="1"/>
            <a:r>
              <a:rPr lang="en-US" dirty="0" smtClean="0"/>
              <a:t>SugarCRM approach</a:t>
            </a:r>
          </a:p>
          <a:p>
            <a:pPr lvl="2"/>
            <a:r>
              <a:rPr lang="en-US" dirty="0" smtClean="0"/>
              <a:t>Can drop in a replacement file in the same location in the custom/ directory</a:t>
            </a:r>
          </a:p>
          <a:p>
            <a:pPr lvl="2"/>
            <a:r>
              <a:rPr lang="en-US" dirty="0" smtClean="0"/>
              <a:t>Example: Override Contact’s detail view by dropping in a </a:t>
            </a:r>
            <a:r>
              <a:rPr lang="en-US" dirty="0" err="1" smtClean="0"/>
              <a:t>view.detail.php</a:t>
            </a:r>
            <a:r>
              <a:rPr lang="en-US" dirty="0" smtClean="0"/>
              <a:t> file in the custom/modules/Contacts/views/ directory.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509F8-F665-4822-83B5-B9EF90AD3698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8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7/22/2010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@2010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r="6441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 bwMode="auto">
          <a:xfrm>
            <a:off x="1905000" y="6477000"/>
            <a:ext cx="525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100" dirty="0">
                <a:solidFill>
                  <a:srgbClr val="FFFFFF"/>
                </a:solidFill>
              </a:rPr>
              <a:t>Source http://</a:t>
            </a:r>
            <a:r>
              <a:rPr lang="en-US" sz="1100" dirty="0" err="1">
                <a:solidFill>
                  <a:srgbClr val="FFFFFF"/>
                </a:solidFill>
              </a:rPr>
              <a:t>www.flickr.com</a:t>
            </a:r>
            <a:r>
              <a:rPr lang="en-US" sz="1100" dirty="0">
                <a:solidFill>
                  <a:srgbClr val="FFFFFF"/>
                </a:solidFill>
              </a:rPr>
              <a:t>/photos/</a:t>
            </a:r>
            <a:r>
              <a:rPr lang="en-US" sz="1100" dirty="0" err="1">
                <a:solidFill>
                  <a:srgbClr val="FFFFFF"/>
                </a:solidFill>
              </a:rPr>
              <a:t>cype_applejuice</a:t>
            </a:r>
            <a:r>
              <a:rPr lang="en-US" sz="1100" dirty="0">
                <a:solidFill>
                  <a:srgbClr val="FFFFFF"/>
                </a:solidFill>
              </a:rPr>
              <a:t>/43750657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5461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Code Design</a:t>
            </a:r>
            <a:endParaRPr lang="en-US" dirty="0">
              <a:effectLst>
                <a:glow rad="5461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2008_SugarCRM Cycing Template_COS">
  <a:themeElements>
    <a:clrScheme name="Sugar_Template_final_06-30-2006 16">
      <a:dk1>
        <a:srgbClr val="4B4B4B"/>
      </a:dk1>
      <a:lt1>
        <a:srgbClr val="FFFFFF"/>
      </a:lt1>
      <a:dk2>
        <a:srgbClr val="C60C30"/>
      </a:dk2>
      <a:lt2>
        <a:srgbClr val="000000"/>
      </a:lt2>
      <a:accent1>
        <a:srgbClr val="0046AD"/>
      </a:accent1>
      <a:accent2>
        <a:srgbClr val="D2D2D2"/>
      </a:accent2>
      <a:accent3>
        <a:srgbClr val="FFFFFF"/>
      </a:accent3>
      <a:accent4>
        <a:srgbClr val="3F3F3F"/>
      </a:accent4>
      <a:accent5>
        <a:srgbClr val="AAB0D3"/>
      </a:accent5>
      <a:accent6>
        <a:srgbClr val="BEBEBE"/>
      </a:accent6>
      <a:hlink>
        <a:srgbClr val="137DED"/>
      </a:hlink>
      <a:folHlink>
        <a:srgbClr val="98C6EA"/>
      </a:folHlink>
    </a:clrScheme>
    <a:fontScheme name="Sugar_Template_final_06-30-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ugar_Template_final_06-30-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3">
        <a:dk1>
          <a:srgbClr val="636363"/>
        </a:dk1>
        <a:lt1>
          <a:srgbClr val="FFFFFF"/>
        </a:lt1>
        <a:dk2>
          <a:srgbClr val="E51A0E"/>
        </a:dk2>
        <a:lt2>
          <a:srgbClr val="000000"/>
        </a:lt2>
        <a:accent1>
          <a:srgbClr val="224F9C"/>
        </a:accent1>
        <a:accent2>
          <a:srgbClr val="AEC9D8"/>
        </a:accent2>
        <a:accent3>
          <a:srgbClr val="FFFFFF"/>
        </a:accent3>
        <a:accent4>
          <a:srgbClr val="535353"/>
        </a:accent4>
        <a:accent5>
          <a:srgbClr val="ABB2CB"/>
        </a:accent5>
        <a:accent6>
          <a:srgbClr val="9DB6C4"/>
        </a:accent6>
        <a:hlink>
          <a:srgbClr val="137DED"/>
        </a:hlink>
        <a:folHlink>
          <a:srgbClr val="D2D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4">
        <a:dk1>
          <a:srgbClr val="616365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98C6EA"/>
        </a:accent2>
        <a:accent3>
          <a:srgbClr val="FFFFFF"/>
        </a:accent3>
        <a:accent4>
          <a:srgbClr val="525355"/>
        </a:accent4>
        <a:accent5>
          <a:srgbClr val="AAB0D3"/>
        </a:accent5>
        <a:accent6>
          <a:srgbClr val="89B3D4"/>
        </a:accent6>
        <a:hlink>
          <a:srgbClr val="137DED"/>
        </a:hlink>
        <a:folHlink>
          <a:srgbClr val="D2D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5">
        <a:dk1>
          <a:srgbClr val="616365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D2D2D2"/>
        </a:accent2>
        <a:accent3>
          <a:srgbClr val="FFFFFF"/>
        </a:accent3>
        <a:accent4>
          <a:srgbClr val="525355"/>
        </a:accent4>
        <a:accent5>
          <a:srgbClr val="AAB0D3"/>
        </a:accent5>
        <a:accent6>
          <a:srgbClr val="BEBEBE"/>
        </a:accent6>
        <a:hlink>
          <a:srgbClr val="137DED"/>
        </a:hlink>
        <a:folHlink>
          <a:srgbClr val="98C6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6">
        <a:dk1>
          <a:srgbClr val="4B4B4B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D2D2D2"/>
        </a:accent2>
        <a:accent3>
          <a:srgbClr val="FFFFFF"/>
        </a:accent3>
        <a:accent4>
          <a:srgbClr val="3F3F3F"/>
        </a:accent4>
        <a:accent5>
          <a:srgbClr val="AAB0D3"/>
        </a:accent5>
        <a:accent6>
          <a:srgbClr val="BEBEBE"/>
        </a:accent6>
        <a:hlink>
          <a:srgbClr val="137DED"/>
        </a:hlink>
        <a:folHlink>
          <a:srgbClr val="98C6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Sugar_Template_final_06-30-2006</Template>
  <TotalTime>50119</TotalTime>
  <Words>971</Words>
  <Application>Microsoft Macintosh PowerPoint</Application>
  <PresentationFormat>On-screen Show (4:3)</PresentationFormat>
  <Paragraphs>239</Paragraphs>
  <Slides>20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1_2008_SugarCRM Cycing Template_COS</vt:lpstr>
      <vt:lpstr>Making Your PHP Application Easy to Customize</vt:lpstr>
      <vt:lpstr>Who Am I?</vt:lpstr>
      <vt:lpstr>My books</vt:lpstr>
      <vt:lpstr>Why should my app be easy to customize?</vt:lpstr>
      <vt:lpstr>PowerPoint Presentation</vt:lpstr>
      <vt:lpstr>Make your code open</vt:lpstr>
      <vt:lpstr>Starting off with a good file structure</vt:lpstr>
      <vt:lpstr>Things good to do here</vt:lpstr>
      <vt:lpstr>Code Design</vt:lpstr>
      <vt:lpstr>Dependency Injection</vt:lpstr>
      <vt:lpstr>Dependency Injection</vt:lpstr>
      <vt:lpstr>Dependency Injection</vt:lpstr>
      <vt:lpstr>Interfaces and Abstracts</vt:lpstr>
      <vt:lpstr>Interfaces and Abstracts</vt:lpstr>
      <vt:lpstr>Factory Loaders</vt:lpstr>
      <vt:lpstr>Factory Loaders</vt:lpstr>
      <vt:lpstr>Document it!</vt:lpstr>
      <vt:lpstr>Ways to do this</vt:lpstr>
      <vt:lpstr>Learn from your developers</vt:lpstr>
      <vt:lpstr>Questions?</vt:lpstr>
    </vt:vector>
  </TitlesOfParts>
  <Company>SugarCRM,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Bill</dc:creator>
  <cp:lastModifiedBy>John Mertic</cp:lastModifiedBy>
  <cp:revision>265</cp:revision>
  <dcterms:created xsi:type="dcterms:W3CDTF">2010-10-08T17:52:10Z</dcterms:created>
  <dcterms:modified xsi:type="dcterms:W3CDTF">2011-07-26T03:58:22Z</dcterms:modified>
</cp:coreProperties>
</file>